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embeddedFontLst>
    <p:embeddedFont>
      <p:font typeface="Anton"/>
      <p:regular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Didact Gothic"/>
      <p:regular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FCDA5C-7CB0-40EB-92A5-7C1D0D3AD3FA}">
  <a:tblStyle styleId="{84FCDA5C-7CB0-40EB-92A5-7C1D0D3AD3F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regular.fntdata"/><Relationship Id="rId61" Type="http://schemas.openxmlformats.org/officeDocument/2006/relationships/font" Target="fonts/Anton-regular.fntdata"/><Relationship Id="rId20" Type="http://schemas.openxmlformats.org/officeDocument/2006/relationships/slide" Target="slides/slide12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4.xml"/><Relationship Id="rId66" Type="http://schemas.openxmlformats.org/officeDocument/2006/relationships/font" Target="fonts/DidactGothic-regular.fntdata"/><Relationship Id="rId21" Type="http://schemas.openxmlformats.org/officeDocument/2006/relationships/slide" Target="slides/slide13.xml"/><Relationship Id="rId65" Type="http://schemas.openxmlformats.org/officeDocument/2006/relationships/font" Target="fonts/Lato-boldItalic.fntdata"/><Relationship Id="rId24" Type="http://schemas.openxmlformats.org/officeDocument/2006/relationships/slide" Target="slides/slide16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5.xml"/><Relationship Id="rId67" Type="http://schemas.openxmlformats.org/officeDocument/2006/relationships/font" Target="fonts/HelveticaNeue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0bf21f2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540bf21f2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41aef85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b41aef85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41aef85d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41aef85d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1aef85d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41aef85d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41aef85d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41aef85d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41aef85d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41aef85d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1bdf857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1bdf857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41aef85d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41aef85d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97d6f5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b897d6f5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b1696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9fb1696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4e7e483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4e7e483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0bf21f2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540bf21f2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4e7e4839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4e7e4839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844ff0c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844ff0c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Remarcar el concepto de cómo se asignan los valores a los parámetros definidos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4e7e4839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4e7e4839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highlight>
                  <a:srgbClr val="E0FF00"/>
                </a:highlight>
              </a:rPr>
              <a:t>Remarcar la diferencia de parámetro en la declaración y llamado de la función</a:t>
            </a:r>
            <a:endParaRPr b="1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fdfb37d7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fdfb37d7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Reforzar el tema del return. De ser necesario, expandir luego del break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844ff0c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844ff0c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Invitar a leer material complementario sobre return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897d6f5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897d6f5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41aef85d7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b41aef85d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2e33a8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b2e33a8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0bf21f2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540bf21f2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04654fa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04654fa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02698da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02698da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9fb1696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09fb1696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4e7e4839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4e7e4839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4e7e4839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4e7e4839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844ff0c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844ff0c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Remarcar ventajas de usos de scope local y clausuras en funciones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844ff0c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844ff0c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E0FF00"/>
                </a:highlight>
              </a:rPr>
              <a:t>Enfatizar las ventajas de trabajar con funciones y scope local</a:t>
            </a:r>
            <a:endParaRPr b="1" sz="1300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97d6f5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b897d6f5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897d6f5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897d6f5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897d6f5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897d6f5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897d6f53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897d6f5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Remarcar cómo se pasan los llamados de funciones por parámetro</a:t>
            </a:r>
            <a:endParaRPr b="1" sz="1300">
              <a:solidFill>
                <a:schemeClr val="dk1"/>
              </a:solidFill>
              <a:highlight>
                <a:srgbClr val="E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Sobre ventajas de utilizar funciones flecha referir al material complementario de clase</a:t>
            </a:r>
            <a:endParaRPr b="1" sz="1300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0bf21f2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540bf21f2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0bf21f2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540bf21f2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a20032fc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a20032fc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a51ec33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a51ec3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a20032f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a20032f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40bf21f27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540bf21f27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40bf21f27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540bf21f27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a20032fc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0a20032fc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0bf21f27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540bf21f27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ba81ebf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ba81ebf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a81ebfc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a81ebfc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0bf21f2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540bf21f2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0bf21f2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540bf21f2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40bf21f27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540bf21f27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a81ebfc3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ba81ebfc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a81ebfc3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ba81ebfc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Sólo la última clase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02698da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002698da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9fd34b0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9fd34b0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ebd2e51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ebd2e5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Entrevistas Modalidad online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Duración estimada: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MINUTOS PARA CREAR EL CUESTIONARIO Y 1 HORA PARA REALIZAR LAS ENTREVISTAS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Breakout Rooms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estudiantes irá a la sala con su tutor y tendrán 5 minutos para realizar la entrevista. Respetar el tiempo para qué todos puedan participar. La idea es practicar la dinámica. Al final de la dinámica hacer un cierre de aciertos y problemas generales qué haya observado. Respetar los tiempos para que todos puedan participar.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tutor guiará la actividad e intervendrá de ser necesario durante la entrevista. Pueden usar el “Documento Guía” que se encuentra en la carpeta de la clase para guiar la entrevista.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llevar adelante la actividad?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1: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 la consiga y pactar el tiempo que durará la actividad.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2: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alumno tendrá un total de 15 minutos para pensar las preguntas a realizar. Tener presente generar preguntas que inviten a empatizar con los usuarios y así obtener respuesta de valor. Más preguntas abiertas y menos preguntas cerradas. En este punto se puede ayudar de la guía entregada.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Ir a los breakouts room. En este punto, para una mejor organización, solicitar a los alumnos que se coloquen en el nombre la inicial de su tutor (ej: si el nombre del tutor es Lucas deberá colocarse (L). En caso de repetirse nombres usar la siguiente letra también.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grupo, guiado por el tutor, comenzará la actividad. Cada estudiante tendrá entre 4 y 5 minutos para ser moderador o usuario. El moderador preguntará sin condicionar ni comprometer al usuario, obteniendo respuestas a las preguntas solicitadas. El docente/tutor será el encargado de corregir si el entrevistador/moderador está condicionando o no sirven (dentro del contexto) las preguntas realizadas. En ese tiempo los demás deben tomar nota de aquellos aspectos que se pueden mejorar del entrevistador o del cuestionario en función de las buenas prácticas vistas en clase.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4: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final de la dinámica hacer un cierre de aciertos y problemas generales qué haya observado.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5: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Finalizada esta primera parte se volverá al Zoom General.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6: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docente hará una cierre de la actividad. 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04654f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004654f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s.wikipedia.org/wiki/No_te_repitas" TargetMode="External"/><Relationship Id="rId4" Type="http://schemas.openxmlformats.org/officeDocument/2006/relationships/hyperlink" Target="https://es.wikipedia.org/wiki/Principio_KISS" TargetMode="External"/><Relationship Id="rId5" Type="http://schemas.openxmlformats.org/officeDocument/2006/relationships/hyperlink" Target="https://es.wikipedia.org/wiki/Principio_KISS" TargetMode="External"/><Relationship Id="rId6" Type="http://schemas.openxmlformats.org/officeDocument/2006/relationships/hyperlink" Target="https://es.wikipedia.org/wiki/YAGNI" TargetMode="External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34.gif"/><Relationship Id="rId5" Type="http://schemas.openxmlformats.org/officeDocument/2006/relationships/image" Target="../media/image28.gif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7.gif"/><Relationship Id="rId5" Type="http://schemas.openxmlformats.org/officeDocument/2006/relationships/image" Target="../media/image4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eloexplicocongatitos.com/_next/image?url=https%3A%2F%2Fdoomvault.nyc3.digitaloceanspaces.com%2Ftlecg%2Fbig%2Fprog09.jpg&amp;w=1200&amp;q=75" TargetMode="External"/><Relationship Id="rId4" Type="http://schemas.openxmlformats.org/officeDocument/2006/relationships/hyperlink" Target="https://developer.mozilla.org/es/docs/Web/JavaScript/Referencia/Sentencias/let" TargetMode="External"/><Relationship Id="rId9" Type="http://schemas.openxmlformats.org/officeDocument/2006/relationships/hyperlink" Target="https://www.notion.so/coderhouse/Repositorio-de-Contenidos-ba8d3057a1e34049944ee4ba3a575999" TargetMode="External"/><Relationship Id="rId5" Type="http://schemas.openxmlformats.org/officeDocument/2006/relationships/hyperlink" Target="https://developer.mozilla.org/es/docs/Web/JavaScript/Referencia/Sentencias/const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9.png"/><Relationship Id="rId8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hyperlink" Target="https://docs.google.com/document/d/1v3ruu0wKHNzfswu6yGYVD64OcwdxFp2ovbonED2aZ00/edit?usp=sharing" TargetMode="External"/><Relationship Id="rId6" Type="http://schemas.openxmlformats.org/officeDocument/2006/relationships/hyperlink" Target="https://forms.gle/LqVijMyPV7Bq4Uup6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6" name="Google Shape;1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/>
          <p:nvPr/>
        </p:nvSpPr>
        <p:spPr>
          <a:xfrm>
            <a:off x="1536175" y="2077200"/>
            <a:ext cx="617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Y PROPIEDADES BÁSICAS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2"/>
          <p:cNvSpPr txBox="1"/>
          <p:nvPr/>
        </p:nvSpPr>
        <p:spPr>
          <a:xfrm>
            <a:off x="4386800" y="160175"/>
            <a:ext cx="4757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62"/>
          <p:cNvSpPr txBox="1"/>
          <p:nvPr/>
        </p:nvSpPr>
        <p:spPr>
          <a:xfrm>
            <a:off x="4501875" y="1075650"/>
            <a:ext cx="44910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desarrolla una aplicación o sitio web, es muy habitual utilizar una y otra vez las mismas instrucciones.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programación,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 función es un conjunto de instrucciones que se agrupan para realizar una tarea concreta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luego se puede reutilizar a lo largo de diferentes instancias del código.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7" name="Google Shape;3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868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/>
        </p:nvSpPr>
        <p:spPr>
          <a:xfrm>
            <a:off x="452300" y="1388900"/>
            <a:ext cx="83727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principales ventajas del uso de funciones son: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Evita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duplicad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 (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Principio DRY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 un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 complejo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usando tareas sencillas (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Principio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 KISS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Focaliza tareas prioritarias para el programa (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Principio YAGNI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Aporta ordenamiento y entendimiento al código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Aporta facilidad y rapidez para hacer modificaciones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63"/>
          <p:cNvSpPr txBox="1"/>
          <p:nvPr/>
        </p:nvSpPr>
        <p:spPr>
          <a:xfrm>
            <a:off x="-63250" y="31282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¿Y QUÉ VENTAJAS ME DAN LAS FUNCIONES?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5" name="Google Shape;31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/>
          <p:nvPr/>
        </p:nvSpPr>
        <p:spPr>
          <a:xfrm>
            <a:off x="630150" y="1086150"/>
            <a:ext cx="81243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declara a través de la palabra reservada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Deben tener un nombre en minúscula y sin espacios seguidos de los característicos paréntesis ().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contenido de la función se escribe entre las llaves.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función no se puede repetir en otra.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64"/>
          <p:cNvSpPr txBox="1"/>
          <p:nvPr/>
        </p:nvSpPr>
        <p:spPr>
          <a:xfrm>
            <a:off x="1629750" y="2969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DECLARACIÓN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2" name="Google Shape;3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4"/>
          <p:cNvSpPr txBox="1"/>
          <p:nvPr/>
        </p:nvSpPr>
        <p:spPr>
          <a:xfrm>
            <a:off x="1576350" y="3045145"/>
            <a:ext cx="62319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estudiantes!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/>
        </p:nvSpPr>
        <p:spPr>
          <a:xfrm>
            <a:off x="600675" y="1320725"/>
            <a:ext cx="78294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declaramos la función, podemos usarla en cualquier otra parte del código todas las veces que queramos. 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una función sólo hay que escribir su nombre y finalizar la sentencia con (). A esto se lo conoce como </a:t>
            </a:r>
            <a:r>
              <a:rPr b="1" i="1" lang="en-GB" sz="2000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llamado a la función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65"/>
          <p:cNvSpPr txBox="1"/>
          <p:nvPr/>
        </p:nvSpPr>
        <p:spPr>
          <a:xfrm>
            <a:off x="1682325" y="169888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LLAMADO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5"/>
          <p:cNvSpPr txBox="1"/>
          <p:nvPr/>
        </p:nvSpPr>
        <p:spPr>
          <a:xfrm>
            <a:off x="2418675" y="3060750"/>
            <a:ext cx="4595700" cy="61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65"/>
          <p:cNvSpPr txBox="1"/>
          <p:nvPr/>
        </p:nvSpPr>
        <p:spPr>
          <a:xfrm>
            <a:off x="1103475" y="3947500"/>
            <a:ext cx="722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 escribamos el llamado, se interpretarán las instrucciones definidas en esa función.</a:t>
            </a:r>
            <a:endParaRPr/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4">
            <a:alphaModFix/>
          </a:blip>
          <a:srcRect b="33110" l="29601" r="30743" t="32230"/>
          <a:stretch/>
        </p:blipFill>
        <p:spPr>
          <a:xfrm>
            <a:off x="7642375" y="8188"/>
            <a:ext cx="1501625" cy="13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EJEMPLO PRÁCTICO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988725" y="2045850"/>
            <a:ext cx="7375200" cy="90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66"/>
          <p:cNvSpPr txBox="1"/>
          <p:nvPr/>
        </p:nvSpPr>
        <p:spPr>
          <a:xfrm>
            <a:off x="1038900" y="1181212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debemos solicitar un nombre al usuario para mostrarlo en un alert, normalmente podríamos hacer esto: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66"/>
          <p:cNvSpPr txBox="1"/>
          <p:nvPr/>
        </p:nvSpPr>
        <p:spPr>
          <a:xfrm>
            <a:off x="988725" y="2920425"/>
            <a:ext cx="75417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repetir esto 2 veces más , podemos copiar y pegar el código.</a:t>
            </a:r>
            <a:endParaRPr i="1"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6"/>
          <p:cNvSpPr txBox="1"/>
          <p:nvPr/>
        </p:nvSpPr>
        <p:spPr>
          <a:xfrm>
            <a:off x="988725" y="3352751"/>
            <a:ext cx="7375200" cy="152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968950" y="1274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USANDO UNA FUNCIÓN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8" name="Google Shape;348;p67"/>
          <p:cNvSpPr txBox="1"/>
          <p:nvPr/>
        </p:nvSpPr>
        <p:spPr>
          <a:xfrm>
            <a:off x="1060550" y="1754150"/>
            <a:ext cx="7110600" cy="149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725200" y="997575"/>
            <a:ext cx="7862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Podríamos entonces crear una función que se llame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solicitarNombre()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se le solicite al usuario la cantidad de veces que necesitemos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7"/>
          <p:cNvSpPr txBox="1"/>
          <p:nvPr/>
        </p:nvSpPr>
        <p:spPr>
          <a:xfrm>
            <a:off x="261825" y="3294950"/>
            <a:ext cx="8102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llamar a la función, la invocamos en otra parte del código: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67"/>
          <p:cNvSpPr txBox="1"/>
          <p:nvPr/>
        </p:nvSpPr>
        <p:spPr>
          <a:xfrm>
            <a:off x="1107075" y="3762350"/>
            <a:ext cx="7066200" cy="115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61A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629750" y="15897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PARÁMETROS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306750" y="1030825"/>
            <a:ext cx="8530500" cy="3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función simple, puede no necesitar ninguna dato para funcionar.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cuando empezamos a codificar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 más complejas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nos encontramos con la necesidad de recibir cierta información.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enviamos a la función uno o más valores para ser empl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ados en sus operaciones, estamos hablando de los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parámetros de la función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parámetros se envían a la función mediante variables y se colocan entre los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paréntesis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posteriores al nombre de la función.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PROGRAMACIÓN CON FUNCIONES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5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53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1"/>
          <p:cNvSpPr txBox="1"/>
          <p:nvPr/>
        </p:nvSpPr>
        <p:spPr>
          <a:xfrm>
            <a:off x="1661325" y="1838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PARÁMETROS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5" name="Google Shape;3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1"/>
          <p:cNvSpPr txBox="1"/>
          <p:nvPr/>
        </p:nvSpPr>
        <p:spPr>
          <a:xfrm>
            <a:off x="1227025" y="2136800"/>
            <a:ext cx="69063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038900" y="3457098"/>
            <a:ext cx="7066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podemos armar funciones dinámicas que, siguiendo la lógica que querramos, pueden generar distintos resultados al recibir diferentes valores.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71"/>
          <p:cNvSpPr txBox="1"/>
          <p:nvPr/>
        </p:nvSpPr>
        <p:spPr>
          <a:xfrm>
            <a:off x="1029025" y="1172950"/>
            <a:ext cx="710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parámetros son </a:t>
            </a:r>
            <a:r>
              <a:rPr b="1" lang="en-GB" sz="18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se declaran dentro de la función, entre sus paréntesis. Los valores de éstos se definen luego en el llamado.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/>
        </p:nvSpPr>
        <p:spPr>
          <a:xfrm>
            <a:off x="1661325" y="1838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PARÁMETROS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4" name="Google Shape;3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2"/>
          <p:cNvSpPr txBox="1"/>
          <p:nvPr/>
        </p:nvSpPr>
        <p:spPr>
          <a:xfrm>
            <a:off x="1217850" y="2472588"/>
            <a:ext cx="6906300" cy="88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"Coder"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GB" sz="160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// -&gt; “Hola Coder”</a:t>
            </a:r>
            <a:endParaRPr i="1" sz="1600">
              <a:solidFill>
                <a:srgbClr val="0097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"Cursando"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"JS"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GB" sz="160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// -&gt; “Cursando JS”</a:t>
            </a:r>
            <a:endParaRPr i="1" sz="1600">
              <a:solidFill>
                <a:srgbClr val="0097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72"/>
          <p:cNvSpPr txBox="1"/>
          <p:nvPr/>
        </p:nvSpPr>
        <p:spPr>
          <a:xfrm>
            <a:off x="1038900" y="3457098"/>
            <a:ext cx="7066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el primer string que pasamos se asigna en </a:t>
            </a:r>
            <a:r>
              <a:rPr i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parametro1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el segundo string en </a:t>
            </a:r>
            <a:r>
              <a:rPr i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parametro2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armando las salidas según la lógica definida.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22300" y="1015150"/>
            <a:ext cx="817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valor que toman estos parámetros se definen en el </a:t>
            </a:r>
            <a:r>
              <a:rPr b="1" i="1" lang="en-GB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Cuando llamamos a la función, los valores que pasamos a la función entre paréntesis se asignan </a:t>
            </a:r>
            <a:r>
              <a:rPr b="1" i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posicionalmente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los parámetros correspondientes, generando posibles resultados diferentes: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3"/>
          <p:cNvSpPr txBox="1"/>
          <p:nvPr/>
        </p:nvSpPr>
        <p:spPr>
          <a:xfrm>
            <a:off x="546950" y="57525"/>
            <a:ext cx="8151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SUMAR Y MOSTRAR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3" name="Google Shape;393;p73"/>
          <p:cNvSpPr txBox="1"/>
          <p:nvPr/>
        </p:nvSpPr>
        <p:spPr>
          <a:xfrm>
            <a:off x="494375" y="930900"/>
            <a:ext cx="8204100" cy="414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variable para guardar el resultado de la suma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Función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que suma dos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y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 resultado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resultado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Función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que muestra resultado por consola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Llamamos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primero a sumar y luego a mostrar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       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(resultado);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4" name="Google Shape;3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/>
        </p:nvSpPr>
        <p:spPr>
          <a:xfrm>
            <a:off x="1038900" y="1189674"/>
            <a:ext cx="70662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ejemplo anterior sumamos dos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una variable declarada anteriormente. Pero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pueden generar un valor de retorno usando la palabra</a:t>
            </a:r>
            <a:r>
              <a:rPr lang="en-GB" sz="2000">
                <a:solidFill>
                  <a:srgbClr val="C678DD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obteniendo el valor cuando la función es llamada</a:t>
            </a:r>
            <a:endParaRPr sz="2000">
              <a:highlight>
                <a:srgbClr val="E0FF00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p74"/>
          <p:cNvSpPr txBox="1"/>
          <p:nvPr/>
        </p:nvSpPr>
        <p:spPr>
          <a:xfrm>
            <a:off x="703700" y="355024"/>
            <a:ext cx="7602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RESULTADO DE UNA FUNCIÓN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4"/>
          <p:cNvSpPr txBox="1"/>
          <p:nvPr/>
        </p:nvSpPr>
        <p:spPr>
          <a:xfrm>
            <a:off x="1198800" y="2784525"/>
            <a:ext cx="6906300" cy="165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244700" y="1189675"/>
            <a:ext cx="85203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puede comportarse como una </a:t>
            </a:r>
            <a:r>
              <a:rPr i="1"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genera valores (como en las operaciones 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lógicas previas). 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espacio donde llamo a la función se genera un nuevo valor: </a:t>
            </a:r>
            <a:r>
              <a:rPr lang="en-GB" sz="200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valor es el definido por el </a:t>
            </a:r>
            <a:r>
              <a:rPr b="1" lang="en-GB" sz="20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 </a:t>
            </a:r>
            <a:r>
              <a:rPr lang="en-GB" sz="200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la misma</a:t>
            </a:r>
            <a:r>
              <a:rPr b="1" lang="en-GB" sz="20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703700" y="355024"/>
            <a:ext cx="7602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RESULTADO DE UNA FUNCIÓN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9" name="Google Shape;4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5"/>
          <p:cNvSpPr txBox="1"/>
          <p:nvPr/>
        </p:nvSpPr>
        <p:spPr>
          <a:xfrm>
            <a:off x="1272425" y="3064750"/>
            <a:ext cx="6906300" cy="1230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  </a:t>
            </a:r>
            <a:r>
              <a:rPr lang="en-GB" sz="16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// ⇒ 13</a:t>
            </a:r>
            <a:endParaRPr sz="16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/>
        </p:nvSpPr>
        <p:spPr>
          <a:xfrm>
            <a:off x="6332100" y="431250"/>
            <a:ext cx="28119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</a:t>
            </a: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CALCULADORA</a:t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0" y="0"/>
            <a:ext cx="6332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operacion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operacion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7" name="Google Shape;4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500" y="2161350"/>
            <a:ext cx="2507100" cy="191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7"/>
          <p:cNvSpPr txBox="1"/>
          <p:nvPr/>
        </p:nvSpPr>
        <p:spPr>
          <a:xfrm>
            <a:off x="1785600" y="2077200"/>
            <a:ext cx="5572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4" name="Google Shape;4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SCOPE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0"/>
          <p:cNvSpPr txBox="1"/>
          <p:nvPr/>
        </p:nvSpPr>
        <p:spPr>
          <a:xfrm>
            <a:off x="711775" y="1630150"/>
            <a:ext cx="43047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scope o </a:t>
            </a:r>
            <a:r>
              <a:rPr b="1" i="1"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ámbito </a:t>
            </a: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una variable es la zona del programa en la cual se define, el contexto al que pertenece la misma dentro de un algoritmo, restringiendo su uso y alcance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define dos ámbitos para las variables:</a:t>
            </a:r>
            <a:r>
              <a:rPr b="1" lang="en-GB" sz="22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global y local.</a:t>
            </a:r>
            <a:endParaRPr b="1" i="1" sz="22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80"/>
          <p:cNvPicPr preferRelativeResize="0"/>
          <p:nvPr/>
        </p:nvPicPr>
        <p:blipFill rotWithShape="1">
          <a:blip r:embed="rId4">
            <a:alphaModFix/>
          </a:blip>
          <a:srcRect b="-15820" l="-12880" r="12880" t="15820"/>
          <a:stretch/>
        </p:blipFill>
        <p:spPr>
          <a:xfrm>
            <a:off x="5312800" y="1158875"/>
            <a:ext cx="3500749" cy="350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 txBox="1"/>
          <p:nvPr/>
        </p:nvSpPr>
        <p:spPr>
          <a:xfrm>
            <a:off x="3955450" y="976675"/>
            <a:ext cx="46248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Conceptualizar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función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programación y comprender sus ventajas.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parámetros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entrada y salida de una función.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es el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Scope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conocer las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variables globales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variables locales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y diferenciar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función anónima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función flecha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0" name="Google Shape;2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2" name="Google Shape;21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VARIABLES GLOBALES Y LOCALES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9" name="Google Shape;4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/>
          <p:nvPr/>
        </p:nvSpPr>
        <p:spPr>
          <a:xfrm>
            <a:off x="1671825" y="11030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 GLOBALES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82"/>
          <p:cNvSpPr txBox="1"/>
          <p:nvPr/>
        </p:nvSpPr>
        <p:spPr>
          <a:xfrm>
            <a:off x="853525" y="1695400"/>
            <a:ext cx="7657800" cy="253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//Se puede acceder a la variable resultado porque es global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82"/>
          <p:cNvSpPr txBox="1"/>
          <p:nvPr/>
        </p:nvSpPr>
        <p:spPr>
          <a:xfrm>
            <a:off x="236675" y="917075"/>
            <a:ext cx="87597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una variable se declara fuera de cualquier función o bloque, automáticamente se transforma en variable global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7" name="Google Shape;4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50" y="4701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2"/>
          <p:cNvSpPr txBox="1"/>
          <p:nvPr/>
        </p:nvSpPr>
        <p:spPr>
          <a:xfrm>
            <a:off x="434325" y="4336200"/>
            <a:ext cx="814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 ser referenciada desde cualquier punto del programa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/>
        </p:nvSpPr>
        <p:spPr>
          <a:xfrm>
            <a:off x="1671825" y="1733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 LOCALES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4" name="Google Shape;4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3"/>
          <p:cNvSpPr txBox="1"/>
          <p:nvPr/>
        </p:nvSpPr>
        <p:spPr>
          <a:xfrm>
            <a:off x="389550" y="1034625"/>
            <a:ext cx="83649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definimos una variable dentro de una función o bloque es una variable local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 y será accesible sólo dentro de ese espacio.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queremos utilizarla por fuera, la variable no existirá para JS.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83"/>
          <p:cNvSpPr txBox="1"/>
          <p:nvPr/>
        </p:nvSpPr>
        <p:spPr>
          <a:xfrm>
            <a:off x="522300" y="2382500"/>
            <a:ext cx="8099400" cy="197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//No se puede acceder a la variable resultado fuera del bloque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7" name="Google Shape;4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375" y="4244150"/>
            <a:ext cx="65722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/>
        </p:nvSpPr>
        <p:spPr>
          <a:xfrm>
            <a:off x="1071925" y="173375"/>
            <a:ext cx="735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 LOCALES y GLOBALES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3" name="Google Shape;4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6125925" y="1258800"/>
            <a:ext cx="30180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entender que las variables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GB" sz="17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globales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i="1" lang="en-GB" sz="17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locales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identifican como diferentes entre sí, y pueden existir en el programa bajo el mismo nombre sin conflicto.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84"/>
          <p:cNvSpPr txBox="1"/>
          <p:nvPr/>
        </p:nvSpPr>
        <p:spPr>
          <a:xfrm>
            <a:off x="222525" y="1034625"/>
            <a:ext cx="5903400" cy="356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“John Doe”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variable global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Juan Coder”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variable local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(nombre)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//Accede a </a:t>
            </a:r>
            <a:r>
              <a:rPr i="1"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global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(nombre)  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→ “John Doe”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//Accede a </a:t>
            </a:r>
            <a:r>
              <a:rPr i="1"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local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→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“Juan Coder”</a:t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5"/>
          <p:cNvSpPr txBox="1"/>
          <p:nvPr/>
        </p:nvSpPr>
        <p:spPr>
          <a:xfrm>
            <a:off x="1671825" y="1733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SCOPE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5"/>
          <p:cNvSpPr txBox="1"/>
          <p:nvPr/>
        </p:nvSpPr>
        <p:spPr>
          <a:xfrm>
            <a:off x="279100" y="1281825"/>
            <a:ext cx="4153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que cada scope local es un espacio cerrado nos permite crear bloques de trabajo bien diferenciados e independientes, sin preocuparnos por repetir nombres de variables, sabiendo que </a:t>
            </a:r>
            <a:r>
              <a:rPr b="1" lang="en-GB" sz="20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entienden como diferentes según dónde las llamemos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i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85"/>
          <p:cNvSpPr txBox="1"/>
          <p:nvPr/>
        </p:nvSpPr>
        <p:spPr>
          <a:xfrm>
            <a:off x="4543050" y="1158225"/>
            <a:ext cx="4211400" cy="340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endParaRPr i="1" sz="1500">
              <a:solidFill>
                <a:srgbClr val="FFB8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-GB" sz="15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endParaRPr i="1" sz="1500">
              <a:solidFill>
                <a:srgbClr val="FFB8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-GB" sz="15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ANÓNIMAS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Y FUNCIONES FLECHA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7"/>
          <p:cNvSpPr txBox="1"/>
          <p:nvPr/>
        </p:nvSpPr>
        <p:spPr>
          <a:xfrm>
            <a:off x="1738950" y="7873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 ANÓNIMAS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4" name="Google Shape;494;p87"/>
          <p:cNvSpPr txBox="1"/>
          <p:nvPr/>
        </p:nvSpPr>
        <p:spPr>
          <a:xfrm>
            <a:off x="541650" y="2492850"/>
            <a:ext cx="8060700" cy="197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Generalmente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las funciones anónimas se 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asignan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a variables declaradas como constantes</a:t>
            </a:r>
            <a:endParaRPr sz="1200">
              <a:solidFill>
                <a:srgbClr val="6272A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5" name="Google Shape;495;p87"/>
          <p:cNvSpPr txBox="1"/>
          <p:nvPr/>
        </p:nvSpPr>
        <p:spPr>
          <a:xfrm>
            <a:off x="389550" y="896775"/>
            <a:ext cx="83649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anónima es una función que se define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 nombre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se utiliza para ser pasada como parámetro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asignada a una variable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En el caso de asignarla a una variable,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llamar usando el identificador de la variable declarada.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6" name="Google Shape;49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50" y="4701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 txBox="1"/>
          <p:nvPr/>
        </p:nvSpPr>
        <p:spPr>
          <a:xfrm>
            <a:off x="1671825" y="23650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 FLECHA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88"/>
          <p:cNvSpPr txBox="1"/>
          <p:nvPr/>
        </p:nvSpPr>
        <p:spPr>
          <a:xfrm>
            <a:off x="467475" y="2785000"/>
            <a:ext cx="8074800" cy="191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es una función de una sola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retorno podemos evitar escribir el cuerpo.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p88"/>
          <p:cNvSpPr txBox="1"/>
          <p:nvPr/>
        </p:nvSpPr>
        <p:spPr>
          <a:xfrm>
            <a:off x="322425" y="1128075"/>
            <a:ext cx="83649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Identificamos a las funciones flechas como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anónimas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sintaxis simplificada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disponibles desde la versión ES6 de JavaScript, no usan la palabra </a:t>
            </a:r>
            <a:r>
              <a:rPr b="1" lang="en-GB" sz="20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pero usa </a:t>
            </a:r>
            <a:r>
              <a:rPr b="1" lang="en-GB" sz="20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(flecha)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los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y el bloque.</a:t>
            </a:r>
            <a:endParaRPr sz="2000">
              <a:solidFill>
                <a:srgbClr val="C678D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4" name="Google Shape;5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50" y="4701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/>
        </p:nvSpPr>
        <p:spPr>
          <a:xfrm>
            <a:off x="496200" y="141675"/>
            <a:ext cx="8151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CALCULAR PRECIO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0" name="Google Shape;510;p89"/>
          <p:cNvSpPr txBox="1"/>
          <p:nvPr/>
        </p:nvSpPr>
        <p:spPr>
          <a:xfrm>
            <a:off x="131450" y="1364850"/>
            <a:ext cx="8914500" cy="333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una función es una sola </a:t>
            </a: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retorno y un parámetro puede evitar escribir los ()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iva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0.21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precioProducto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descuento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//Calculo el precioProducto + IVA - descuento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nuevoPrecio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(precioProducto,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iva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(precioProducto)),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descuento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(nuevoPrecio)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1" name="Google Shape;5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5"/>
          <p:cNvSpPr txBox="1"/>
          <p:nvPr/>
        </p:nvSpPr>
        <p:spPr>
          <a:xfrm>
            <a:off x="483500" y="12377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en JS: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programación, ciclo se refiere a un conjunto de indicaciones que se repiten bajo ciertas condiciones. Las estructuras de ciclos o cíclicas son las que debemos utilizar cuando necesitamos repetir ciertas operaciones de la misma manera durante N cantidad de veces. 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 break: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veces, cuando escribimos una estructura for, necesitamos que bajo cierta condición el ciclo se interrumpa. Para eso se utiliza esta sentencia.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 continue: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for, necesitamos que bajo cierta condición, el ciclo saltee esa repetición y siga con la próxima. Para eso se utiliza esta sentencia.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55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9" name="Google Shape;2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5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55"/>
          <p:cNvSpPr txBox="1"/>
          <p:nvPr/>
        </p:nvSpPr>
        <p:spPr>
          <a:xfrm>
            <a:off x="4572000" y="12377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55"/>
          <p:cNvSpPr txBox="1"/>
          <p:nvPr/>
        </p:nvSpPr>
        <p:spPr>
          <a:xfrm>
            <a:off x="4694675" y="12377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while: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ninguna o más veces, dependiendo de la condición indicada.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Declarar función: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dice declarar cuando uno define una función en el código.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1"/>
          <p:cNvSpPr txBox="1"/>
          <p:nvPr/>
        </p:nvSpPr>
        <p:spPr>
          <a:xfrm>
            <a:off x="880200" y="652050"/>
            <a:ext cx="7383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DESAFÍO ENTREGABLE Nº 1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fue anticipado, aquí 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 el primer módulo y se entregarán las consignas del </a:t>
            </a:r>
            <a:r>
              <a:rPr b="1" i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 desafío entregable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El mismo,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incluirá temas vistos en las clases 1, 2, 3 y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4.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4" name="Google Shape;52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2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2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entregable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tendrán hasta 7 días para resolver el desafío y subirlo.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2" name="Google Shape;53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92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534" name="Google Shape;534;p92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92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92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92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92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39" name="Google Shape;539;p92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0" name="Google Shape;540;p92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541" name="Google Shape;541;p92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" name="Google Shape;54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3"/>
          <p:cNvSpPr txBox="1"/>
          <p:nvPr/>
        </p:nvSpPr>
        <p:spPr>
          <a:xfrm>
            <a:off x="1420175" y="152075"/>
            <a:ext cx="6696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DESAFÍO ENTREGABLE N° 1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Compuesto por…</a:t>
            </a:r>
            <a:endParaRPr i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93"/>
          <p:cNvSpPr txBox="1"/>
          <p:nvPr/>
        </p:nvSpPr>
        <p:spPr>
          <a:xfrm>
            <a:off x="4410061" y="1813800"/>
            <a:ext cx="44568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lphaLcParenR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algoritmo con un condicional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lphaLcParenR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algoritmo utilizando un ciclo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lphaLcParenR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Armar un simulador interactivo, la estructura final de tu proyecto integrador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1" name="Google Shape;55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677" y="21989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00" y="2023051"/>
            <a:ext cx="3639253" cy="21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777" y="29645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002" y="3987200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SIMULADOR INTERACTIVO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0" name="Google Shape;560;p94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Empieza a armar la estructura inicial de tu proyecto integrador.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Google Shape;567;p95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{84FCDA5C-7CB0-40EB-92A5-7C1D0D3AD3FA}</a:tableStyleId>
              </a:tblPr>
              <a:tblGrid>
                <a:gridCol w="2945825"/>
                <a:gridCol w="3822275"/>
                <a:gridCol w="2069375"/>
              </a:tblGrid>
              <a:tr h="8201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SIMULADOR INTERACTIVO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31813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código fuente en JavaScript. Debe identificar el apellido del alumno/a en el nombre de archivo comprimido por “claseApellido”.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Algunos criterios a tener en cuenta para seleccionar un proceso a simular por primera vez son: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ELEGIR UN PROCESO BIEN CONOCIDO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” :  Si conozco una situación que implique adquirir cierta información y estoy bien familiarizado en “cómo se hace”, es más fácil traducir la solución a un lenguaje de programación.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ELEGIR UN PROCESO QUE ME RESULTE INTERESANTE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” : Si me siento motivado sobre el tema, es más llevadero enfrentar los retos de desarrollo e interpretación. Antes de programar existe la etapa de relevamiento y análisis que me permite identificar cómo solucionar el proceso.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568" name="Google Shape;5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p96"/>
          <p:cNvGraphicFramePr/>
          <p:nvPr/>
        </p:nvGraphicFramePr>
        <p:xfrm>
          <a:off x="153263" y="8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{84FCDA5C-7CB0-40EB-92A5-7C1D0D3AD3FA}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SIMULADOR INTERACTIVO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42385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los conocimientos vistos hasta el momento, empezarás a armar la estructura inicial de tu proyecto integrador.</a:t>
                      </a: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partir de los ejemplos mostrados la primera clase, deberás: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Pensar el alcance de tu proyecto: ¿usarás un cotizador de seguros? ¿un simulador de créditos? ¿un simulador personalizado?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Armar la estructura HTML del proyecto.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Char char="-"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Incorporar lo ejercitado en las clases anteriores, algoritmo condicional y algoritmo con ciclo.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funciones para realizar esas operaciones.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emplee funciones para resolver el procesamiento principal del simulador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costo total de productos y/o servicios seleccionados por el usuario.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pagos en cuotas sobre un monto determinado.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valor final de un producto seleccionado en función de impuestos y descuentos.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tiempo de espera promedio en relación a la cantidad de turnos registrados.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edad promedio de personas registradas.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nota final de alumnos ingresados.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75" name="Google Shape;57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1087" y="8292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82" name="Google Shape;58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98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9"/>
          <p:cNvSpPr txBox="1"/>
          <p:nvPr/>
        </p:nvSpPr>
        <p:spPr>
          <a:xfrm>
            <a:off x="1000475" y="1582900"/>
            <a:ext cx="6529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Scope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Te lo explico con gatitos.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Documentación LET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Documentación CONST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4" name="Google Shape;594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9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9"/>
          <p:cNvSpPr txBox="1"/>
          <p:nvPr/>
        </p:nvSpPr>
        <p:spPr>
          <a:xfrm>
            <a:off x="2455275" y="4322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9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100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 y resultado de una función.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Variables locales y globales.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 anónimas y flecha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8" name="Google Shape;2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11" name="Google Shape;61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7" name="Google Shape;61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3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3" name="Google Shape;623;p10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7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4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7"/>
          <p:cNvSpPr/>
          <p:nvPr/>
        </p:nvSpPr>
        <p:spPr>
          <a:xfrm>
            <a:off x="624275" y="911950"/>
            <a:ext cx="81423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y propiedades básicas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" name="Google Shape;237;p57"/>
          <p:cNvCxnSpPr/>
          <p:nvPr/>
        </p:nvCxnSpPr>
        <p:spPr>
          <a:xfrm flipH="1">
            <a:off x="1982525" y="1398350"/>
            <a:ext cx="54258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" name="Google Shape;238;p57"/>
          <p:cNvSpPr/>
          <p:nvPr/>
        </p:nvSpPr>
        <p:spPr>
          <a:xfrm>
            <a:off x="1103900" y="1557144"/>
            <a:ext cx="1774500" cy="31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57"/>
          <p:cNvSpPr/>
          <p:nvPr/>
        </p:nvSpPr>
        <p:spPr>
          <a:xfrm>
            <a:off x="3808175" y="1557144"/>
            <a:ext cx="1774500" cy="31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Ventajas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57"/>
          <p:cNvSpPr/>
          <p:nvPr/>
        </p:nvSpPr>
        <p:spPr>
          <a:xfrm>
            <a:off x="6512450" y="1557144"/>
            <a:ext cx="1774500" cy="31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Google Shape;241;p57"/>
          <p:cNvCxnSpPr>
            <a:stCxn id="236" idx="2"/>
            <a:endCxn id="239" idx="0"/>
          </p:cNvCxnSpPr>
          <p:nvPr/>
        </p:nvCxnSpPr>
        <p:spPr>
          <a:xfrm>
            <a:off x="4695425" y="1242550"/>
            <a:ext cx="0" cy="314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2" name="Google Shape;242;p57"/>
          <p:cNvCxnSpPr/>
          <p:nvPr/>
        </p:nvCxnSpPr>
        <p:spPr>
          <a:xfrm flipH="1" rot="10800000">
            <a:off x="7375900" y="1405594"/>
            <a:ext cx="1200" cy="147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3" name="Google Shape;243;p57"/>
          <p:cNvCxnSpPr/>
          <p:nvPr/>
        </p:nvCxnSpPr>
        <p:spPr>
          <a:xfrm flipH="1" rot="10800000">
            <a:off x="2013750" y="1398344"/>
            <a:ext cx="1200" cy="147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4" name="Google Shape;244;p57"/>
          <p:cNvSpPr/>
          <p:nvPr/>
        </p:nvSpPr>
        <p:spPr>
          <a:xfrm>
            <a:off x="624275" y="2336800"/>
            <a:ext cx="81423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complejas y parámetros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57"/>
          <p:cNvSpPr/>
          <p:nvPr/>
        </p:nvSpPr>
        <p:spPr>
          <a:xfrm>
            <a:off x="1127100" y="2981994"/>
            <a:ext cx="1774500" cy="31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Scope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" name="Google Shape;246;p57"/>
          <p:cNvCxnSpPr>
            <a:stCxn id="244" idx="2"/>
            <a:endCxn id="245" idx="0"/>
          </p:cNvCxnSpPr>
          <p:nvPr/>
        </p:nvCxnSpPr>
        <p:spPr>
          <a:xfrm flipH="1">
            <a:off x="2014325" y="2667400"/>
            <a:ext cx="2681100" cy="314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7" name="Google Shape;247;p57"/>
          <p:cNvSpPr/>
          <p:nvPr/>
        </p:nvSpPr>
        <p:spPr>
          <a:xfrm>
            <a:off x="3685781" y="2982011"/>
            <a:ext cx="1774500" cy="248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globales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57"/>
          <p:cNvCxnSpPr/>
          <p:nvPr/>
        </p:nvCxnSpPr>
        <p:spPr>
          <a:xfrm>
            <a:off x="2893516" y="3108807"/>
            <a:ext cx="79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" name="Google Shape;249;p57"/>
          <p:cNvSpPr/>
          <p:nvPr/>
        </p:nvSpPr>
        <p:spPr>
          <a:xfrm>
            <a:off x="3685780" y="3328983"/>
            <a:ext cx="1774500" cy="248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locales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0" name="Google Shape;250;p57"/>
          <p:cNvCxnSpPr>
            <a:endCxn id="249" idx="1"/>
          </p:cNvCxnSpPr>
          <p:nvPr/>
        </p:nvCxnSpPr>
        <p:spPr>
          <a:xfrm>
            <a:off x="2893480" y="3108633"/>
            <a:ext cx="792300" cy="34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1" name="Google Shape;251;p57"/>
          <p:cNvSpPr/>
          <p:nvPr/>
        </p:nvSpPr>
        <p:spPr>
          <a:xfrm>
            <a:off x="624275" y="3779875"/>
            <a:ext cx="36558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anónimas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57"/>
          <p:cNvSpPr/>
          <p:nvPr/>
        </p:nvSpPr>
        <p:spPr>
          <a:xfrm>
            <a:off x="5110775" y="3761650"/>
            <a:ext cx="36558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flecha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57"/>
          <p:cNvCxnSpPr/>
          <p:nvPr/>
        </p:nvCxnSpPr>
        <p:spPr>
          <a:xfrm>
            <a:off x="4299266" y="3926957"/>
            <a:ext cx="79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8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8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58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2" name="Google Shape;262;p58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3" name="Google Shape;263;p58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4" name="Google Shape;264;p58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8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8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7" name="Google Shape;267;p58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68" name="Google Shape;268;p58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8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58"/>
          <p:cNvSpPr txBox="1"/>
          <p:nvPr/>
        </p:nvSpPr>
        <p:spPr>
          <a:xfrm>
            <a:off x="3367575" y="3226300"/>
            <a:ext cx="2247000" cy="66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58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8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8"/>
          <p:cNvSpPr txBox="1"/>
          <p:nvPr/>
        </p:nvSpPr>
        <p:spPr>
          <a:xfrm>
            <a:off x="6201900" y="3571200"/>
            <a:ext cx="2333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58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58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3352850" y="3907350"/>
            <a:ext cx="2311800" cy="711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58"/>
          <p:cNvSpPr txBox="1"/>
          <p:nvPr/>
        </p:nvSpPr>
        <p:spPr>
          <a:xfrm>
            <a:off x="3364800" y="1929300"/>
            <a:ext cx="2247000" cy="6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58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58"/>
          <p:cNvSpPr txBox="1"/>
          <p:nvPr/>
        </p:nvSpPr>
        <p:spPr>
          <a:xfrm>
            <a:off x="3376701" y="2610350"/>
            <a:ext cx="2247000" cy="6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6" name="Google Shape;2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9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4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4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/>
          <p:nvPr/>
        </p:nvSpPr>
        <p:spPr>
          <a:xfrm>
            <a:off x="1398000" y="8014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Empezamos...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00" y="1790500"/>
            <a:ext cx="3048200" cy="3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